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F83F1008-DFB7-4A2D-BD73-AB64C41D0C73}" type="datetimeFigureOut">
              <a:rPr lang="en-CA" smtClean="0"/>
              <a:t>2015-11-10</a:t>
            </a:fld>
            <a:endParaRPr lang="en-CA"/>
          </a:p>
        </p:txBody>
      </p:sp>
      <p:sp>
        <p:nvSpPr>
          <p:cNvPr id="17" name="Slide Number Placeholder 16"/>
          <p:cNvSpPr>
            <a:spLocks noGrp="1"/>
          </p:cNvSpPr>
          <p:nvPr>
            <p:ph type="sldNum" sz="quarter" idx="11"/>
          </p:nvPr>
        </p:nvSpPr>
        <p:spPr/>
        <p:txBody>
          <a:bodyPr/>
          <a:lstStyle/>
          <a:p>
            <a:fld id="{190835FD-F6AB-43B8-8749-1637D7F74A49}" type="slidenum">
              <a:rPr lang="en-CA" smtClean="0"/>
              <a:t>‹#›</a:t>
            </a:fld>
            <a:endParaRPr lang="en-CA"/>
          </a:p>
        </p:txBody>
      </p:sp>
      <p:sp>
        <p:nvSpPr>
          <p:cNvPr id="19" name="Footer Placeholder 18"/>
          <p:cNvSpPr>
            <a:spLocks noGrp="1"/>
          </p:cNvSpPr>
          <p:nvPr>
            <p:ph type="ftr" sz="quarter" idx="12"/>
          </p:nvPr>
        </p:nvSpPr>
        <p:spPr/>
        <p:txBody>
          <a:bodyPr/>
          <a:lstStyle/>
          <a:p>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3F1008-DFB7-4A2D-BD73-AB64C41D0C73}" type="datetimeFigureOut">
              <a:rPr lang="en-CA" smtClean="0"/>
              <a:t>2015-11-10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90835FD-F6AB-43B8-8749-1637D7F74A49}"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3F1008-DFB7-4A2D-BD73-AB64C41D0C73}" type="datetimeFigureOut">
              <a:rPr lang="en-CA" smtClean="0"/>
              <a:t>2015-11-10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90835FD-F6AB-43B8-8749-1637D7F74A49}" type="slidenum">
              <a:rPr lang="en-CA" smtClean="0"/>
              <a:t>‹#›</a:t>
            </a:fld>
            <a:endParaRPr lang="en-CA"/>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F83F1008-DFB7-4A2D-BD73-AB64C41D0C73}" type="datetimeFigureOut">
              <a:rPr lang="en-CA" smtClean="0"/>
              <a:t>2015-11-10</a:t>
            </a:fld>
            <a:endParaRPr lang="en-CA"/>
          </a:p>
        </p:txBody>
      </p:sp>
      <p:sp>
        <p:nvSpPr>
          <p:cNvPr id="12" name="Slide Number Placeholder 11"/>
          <p:cNvSpPr>
            <a:spLocks noGrp="1"/>
          </p:cNvSpPr>
          <p:nvPr>
            <p:ph type="sldNum" sz="quarter" idx="15"/>
          </p:nvPr>
        </p:nvSpPr>
        <p:spPr/>
        <p:txBody>
          <a:bodyPr/>
          <a:lstStyle/>
          <a:p>
            <a:fld id="{190835FD-F6AB-43B8-8749-1637D7F74A49}" type="slidenum">
              <a:rPr lang="en-CA" smtClean="0"/>
              <a:t>‹#›</a:t>
            </a:fld>
            <a:endParaRPr lang="en-CA"/>
          </a:p>
        </p:txBody>
      </p:sp>
      <p:sp>
        <p:nvSpPr>
          <p:cNvPr id="13" name="Footer Placeholder 12"/>
          <p:cNvSpPr>
            <a:spLocks noGrp="1"/>
          </p:cNvSpPr>
          <p:nvPr>
            <p:ph type="ftr" sz="quarter" idx="16"/>
          </p:nvPr>
        </p:nvSpPr>
        <p:spPr/>
        <p:txBody>
          <a:bodyPr/>
          <a:lstStyle/>
          <a:p>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F83F1008-DFB7-4A2D-BD73-AB64C41D0C73}" type="datetimeFigureOut">
              <a:rPr lang="en-CA" smtClean="0"/>
              <a:t>2015-11-10</a:t>
            </a:fld>
            <a:endParaRPr lang="en-CA"/>
          </a:p>
        </p:txBody>
      </p:sp>
      <p:sp>
        <p:nvSpPr>
          <p:cNvPr id="14" name="Slide Number Placeholder 13"/>
          <p:cNvSpPr>
            <a:spLocks noGrp="1"/>
          </p:cNvSpPr>
          <p:nvPr>
            <p:ph type="sldNum" sz="quarter" idx="11"/>
          </p:nvPr>
        </p:nvSpPr>
        <p:spPr/>
        <p:txBody>
          <a:bodyPr/>
          <a:lstStyle/>
          <a:p>
            <a:fld id="{190835FD-F6AB-43B8-8749-1637D7F74A49}" type="slidenum">
              <a:rPr lang="en-CA" smtClean="0"/>
              <a:t>‹#›</a:t>
            </a:fld>
            <a:endParaRPr lang="en-CA"/>
          </a:p>
        </p:txBody>
      </p:sp>
      <p:sp>
        <p:nvSpPr>
          <p:cNvPr id="15" name="Footer Placeholder 14"/>
          <p:cNvSpPr>
            <a:spLocks noGrp="1"/>
          </p:cNvSpPr>
          <p:nvPr>
            <p:ph type="ftr" sz="quarter" idx="12"/>
          </p:nvPr>
        </p:nvSpPr>
        <p:spPr/>
        <p:txBody>
          <a:bodyPr/>
          <a:lstStyle/>
          <a:p>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F83F1008-DFB7-4A2D-BD73-AB64C41D0C73}" type="datetimeFigureOut">
              <a:rPr lang="en-CA" smtClean="0"/>
              <a:t>2015-11-10</a:t>
            </a:fld>
            <a:endParaRPr lang="en-CA"/>
          </a:p>
        </p:txBody>
      </p:sp>
      <p:sp>
        <p:nvSpPr>
          <p:cNvPr id="12" name="Slide Number Placeholder 11"/>
          <p:cNvSpPr>
            <a:spLocks noGrp="1"/>
          </p:cNvSpPr>
          <p:nvPr>
            <p:ph type="sldNum" sz="quarter" idx="16"/>
          </p:nvPr>
        </p:nvSpPr>
        <p:spPr/>
        <p:txBody>
          <a:bodyPr/>
          <a:lstStyle/>
          <a:p>
            <a:fld id="{190835FD-F6AB-43B8-8749-1637D7F74A49}" type="slidenum">
              <a:rPr lang="en-CA" smtClean="0"/>
              <a:t>‹#›</a:t>
            </a:fld>
            <a:endParaRPr lang="en-CA"/>
          </a:p>
        </p:txBody>
      </p:sp>
      <p:sp>
        <p:nvSpPr>
          <p:cNvPr id="13" name="Footer Placeholder 12"/>
          <p:cNvSpPr>
            <a:spLocks noGrp="1"/>
          </p:cNvSpPr>
          <p:nvPr>
            <p:ph type="ftr" sz="quarter" idx="17"/>
          </p:nvPr>
        </p:nvSpPr>
        <p:spPr/>
        <p:txBody>
          <a:bodyPr/>
          <a:lstStyle/>
          <a:p>
            <a:endParaRPr lang="en-CA"/>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F83F1008-DFB7-4A2D-BD73-AB64C41D0C73}" type="datetimeFigureOut">
              <a:rPr lang="en-CA" smtClean="0"/>
              <a:t>2015-11-10</a:t>
            </a:fld>
            <a:endParaRPr lang="en-CA"/>
          </a:p>
        </p:txBody>
      </p:sp>
      <p:sp>
        <p:nvSpPr>
          <p:cNvPr id="12" name="Slide Number Placeholder 11"/>
          <p:cNvSpPr>
            <a:spLocks noGrp="1"/>
          </p:cNvSpPr>
          <p:nvPr>
            <p:ph type="sldNum" sz="quarter" idx="17"/>
          </p:nvPr>
        </p:nvSpPr>
        <p:spPr/>
        <p:txBody>
          <a:bodyPr/>
          <a:lstStyle/>
          <a:p>
            <a:fld id="{190835FD-F6AB-43B8-8749-1637D7F74A49}" type="slidenum">
              <a:rPr lang="en-CA" smtClean="0"/>
              <a:t>‹#›</a:t>
            </a:fld>
            <a:endParaRPr lang="en-CA"/>
          </a:p>
        </p:txBody>
      </p:sp>
      <p:sp>
        <p:nvSpPr>
          <p:cNvPr id="13" name="Footer Placeholder 12"/>
          <p:cNvSpPr>
            <a:spLocks noGrp="1"/>
          </p:cNvSpPr>
          <p:nvPr>
            <p:ph type="ftr" sz="quarter" idx="18"/>
          </p:nvPr>
        </p:nvSpPr>
        <p:spPr/>
        <p:txBody>
          <a:bodyPr/>
          <a:lstStyle/>
          <a:p>
            <a:endParaRPr lang="en-CA"/>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F83F1008-DFB7-4A2D-BD73-AB64C41D0C73}" type="datetimeFigureOut">
              <a:rPr lang="en-CA" smtClean="0"/>
              <a:t>2015-11-10</a:t>
            </a:fld>
            <a:endParaRPr lang="en-CA"/>
          </a:p>
        </p:txBody>
      </p:sp>
      <p:sp>
        <p:nvSpPr>
          <p:cNvPr id="16" name="Slide Number Placeholder 15"/>
          <p:cNvSpPr>
            <a:spLocks noGrp="1"/>
          </p:cNvSpPr>
          <p:nvPr>
            <p:ph type="sldNum" sz="quarter" idx="11"/>
          </p:nvPr>
        </p:nvSpPr>
        <p:spPr/>
        <p:txBody>
          <a:bodyPr/>
          <a:lstStyle/>
          <a:p>
            <a:fld id="{190835FD-F6AB-43B8-8749-1637D7F74A49}" type="slidenum">
              <a:rPr lang="en-CA" smtClean="0"/>
              <a:t>‹#›</a:t>
            </a:fld>
            <a:endParaRPr lang="en-CA"/>
          </a:p>
        </p:txBody>
      </p:sp>
      <p:sp>
        <p:nvSpPr>
          <p:cNvPr id="17" name="Footer Placeholder 16"/>
          <p:cNvSpPr>
            <a:spLocks noGrp="1"/>
          </p:cNvSpPr>
          <p:nvPr>
            <p:ph type="ftr" sz="quarter" idx="12"/>
          </p:nvPr>
        </p:nvSpPr>
        <p:spPr/>
        <p:txBody>
          <a:bodyPr/>
          <a:lstStyle/>
          <a:p>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F83F1008-DFB7-4A2D-BD73-AB64C41D0C73}" type="datetimeFigureOut">
              <a:rPr lang="en-CA" smtClean="0"/>
              <a:t>2015-11-10</a:t>
            </a:fld>
            <a:endParaRPr lang="en-CA"/>
          </a:p>
        </p:txBody>
      </p:sp>
      <p:sp>
        <p:nvSpPr>
          <p:cNvPr id="8" name="Slide Number Placeholder 7"/>
          <p:cNvSpPr>
            <a:spLocks noGrp="1"/>
          </p:cNvSpPr>
          <p:nvPr>
            <p:ph type="sldNum" sz="quarter" idx="11"/>
          </p:nvPr>
        </p:nvSpPr>
        <p:spPr/>
        <p:txBody>
          <a:bodyPr/>
          <a:lstStyle/>
          <a:p>
            <a:fld id="{190835FD-F6AB-43B8-8749-1637D7F74A49}" type="slidenum">
              <a:rPr lang="en-CA" smtClean="0"/>
              <a:t>‹#›</a:t>
            </a:fld>
            <a:endParaRPr lang="en-CA"/>
          </a:p>
        </p:txBody>
      </p:sp>
      <p:sp>
        <p:nvSpPr>
          <p:cNvPr id="9" name="Footer Placeholder 8"/>
          <p:cNvSpPr>
            <a:spLocks noGrp="1"/>
          </p:cNvSpPr>
          <p:nvPr>
            <p:ph type="ftr" sz="quarter" idx="12"/>
          </p:nvPr>
        </p:nvSpPr>
        <p:spPr/>
        <p:txBody>
          <a:bodyPr/>
          <a:lstStyle/>
          <a:p>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F83F1008-DFB7-4A2D-BD73-AB64C41D0C73}" type="datetimeFigureOut">
              <a:rPr lang="en-CA" smtClean="0"/>
              <a:t>2015-11-10</a:t>
            </a:fld>
            <a:endParaRPr lang="en-CA"/>
          </a:p>
        </p:txBody>
      </p:sp>
      <p:sp>
        <p:nvSpPr>
          <p:cNvPr id="19" name="Slide Number Placeholder 18"/>
          <p:cNvSpPr>
            <a:spLocks noGrp="1"/>
          </p:cNvSpPr>
          <p:nvPr>
            <p:ph type="sldNum" sz="quarter" idx="16"/>
          </p:nvPr>
        </p:nvSpPr>
        <p:spPr/>
        <p:txBody>
          <a:bodyPr/>
          <a:lstStyle/>
          <a:p>
            <a:fld id="{190835FD-F6AB-43B8-8749-1637D7F74A49}" type="slidenum">
              <a:rPr lang="en-CA" smtClean="0"/>
              <a:t>‹#›</a:t>
            </a:fld>
            <a:endParaRPr lang="en-CA"/>
          </a:p>
        </p:txBody>
      </p:sp>
      <p:sp>
        <p:nvSpPr>
          <p:cNvPr id="23" name="Footer Placeholder 22"/>
          <p:cNvSpPr>
            <a:spLocks noGrp="1"/>
          </p:cNvSpPr>
          <p:nvPr>
            <p:ph type="ftr" sz="quarter" idx="17"/>
          </p:nvPr>
        </p:nvSpPr>
        <p:spPr/>
        <p:txBody>
          <a:bodyPr/>
          <a:lstStyle/>
          <a:p>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F83F1008-DFB7-4A2D-BD73-AB64C41D0C73}" type="datetimeFigureOut">
              <a:rPr lang="en-CA" smtClean="0"/>
              <a:t>2015-11-10</a:t>
            </a:fld>
            <a:endParaRPr lang="en-CA"/>
          </a:p>
        </p:txBody>
      </p:sp>
      <p:sp>
        <p:nvSpPr>
          <p:cNvPr id="14" name="Slide Number Placeholder 13"/>
          <p:cNvSpPr>
            <a:spLocks noGrp="1"/>
          </p:cNvSpPr>
          <p:nvPr>
            <p:ph type="sldNum" sz="quarter" idx="15"/>
          </p:nvPr>
        </p:nvSpPr>
        <p:spPr>
          <a:xfrm>
            <a:off x="4038600" y="6172200"/>
            <a:ext cx="1066800" cy="304800"/>
          </a:xfrm>
        </p:spPr>
        <p:txBody>
          <a:bodyPr/>
          <a:lstStyle/>
          <a:p>
            <a:fld id="{190835FD-F6AB-43B8-8749-1637D7F74A49}" type="slidenum">
              <a:rPr lang="en-CA" smtClean="0"/>
              <a:t>‹#›</a:t>
            </a:fld>
            <a:endParaRPr lang="en-CA"/>
          </a:p>
        </p:txBody>
      </p:sp>
      <p:sp>
        <p:nvSpPr>
          <p:cNvPr id="15" name="Footer Placeholder 14"/>
          <p:cNvSpPr>
            <a:spLocks noGrp="1"/>
          </p:cNvSpPr>
          <p:nvPr>
            <p:ph type="ftr" sz="quarter" idx="16"/>
          </p:nvPr>
        </p:nvSpPr>
        <p:spPr>
          <a:xfrm>
            <a:off x="1447800" y="6486525"/>
            <a:ext cx="6248400" cy="292100"/>
          </a:xfrm>
        </p:spPr>
        <p:txBody>
          <a:bodyPr/>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F83F1008-DFB7-4A2D-BD73-AB64C41D0C73}" type="datetimeFigureOut">
              <a:rPr lang="en-CA" smtClean="0"/>
              <a:t>2015-11-10</a:t>
            </a:fld>
            <a:endParaRPr lang="en-CA"/>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CA"/>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190835FD-F6AB-43B8-8749-1637D7F74A49}" type="slidenum">
              <a:rPr lang="en-CA" smtClean="0"/>
              <a:t>‹#›</a:t>
            </a:fld>
            <a:endParaRPr lang="en-CA"/>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CA" dirty="0" smtClean="0"/>
              <a:t>By Jacinta Auchinleck</a:t>
            </a:r>
            <a:endParaRPr lang="en-CA" dirty="0"/>
          </a:p>
        </p:txBody>
      </p:sp>
      <p:sp>
        <p:nvSpPr>
          <p:cNvPr id="2" name="Title 1"/>
          <p:cNvSpPr>
            <a:spLocks noGrp="1"/>
          </p:cNvSpPr>
          <p:nvPr>
            <p:ph type="title"/>
          </p:nvPr>
        </p:nvSpPr>
        <p:spPr/>
        <p:txBody>
          <a:bodyPr/>
          <a:lstStyle/>
          <a:p>
            <a:r>
              <a:rPr lang="en-CA" dirty="0" smtClean="0"/>
              <a:t>Poetry and Visual Analysis</a:t>
            </a:r>
            <a:endParaRPr lang="en-CA" dirty="0"/>
          </a:p>
        </p:txBody>
      </p:sp>
    </p:spTree>
    <p:extLst>
      <p:ext uri="{BB962C8B-B14F-4D97-AF65-F5344CB8AC3E}">
        <p14:creationId xmlns:p14="http://schemas.microsoft.com/office/powerpoint/2010/main" val="3933762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2020824"/>
            <a:ext cx="9144000" cy="4648536"/>
          </a:xfrm>
        </p:spPr>
        <p:txBody>
          <a:bodyPr>
            <a:normAutofit lnSpcReduction="10000"/>
          </a:bodyPr>
          <a:lstStyle/>
          <a:p>
            <a:pPr algn="l"/>
            <a:r>
              <a:rPr lang="en-CA" dirty="0" smtClean="0"/>
              <a:t>	The poem and the visual share the theme that a lack of communication dooms all relationships. In the poem “Hello”, the speaker has evidently lost touch with her ex-lover, and instead of fixing their problems at the start, their lack of communication has caused a major rift between the two that can not be undone. It appears as if he is ignoring her calls where she attempts to say, “I’m sorry for everything that I’ve [the speaker] done”, and she never gets the closure that she seems to so desperately be seeking. Even though she has called “a thousand times”, without her ex-lover opening up the lines of communication, nothing can be resolved. This same idea is evident in the visual as neither of the figures appears to be making any effort to open the lines of communication with the other. There is a large wall separating the two of them, and neither of them are trying to open the lines of  communication with any electronic device (i.e. computer or cell phone). They are wallowing in their pain, and neither individual is attempting make </a:t>
            </a:r>
            <a:r>
              <a:rPr lang="en-CA" smtClean="0"/>
              <a:t>the effort which </a:t>
            </a:r>
            <a:r>
              <a:rPr lang="en-CA" dirty="0" smtClean="0"/>
              <a:t>would allow them to start to heal. As a result, the theme that a lack of communication dooms all relationships effectively links both the poem and visual. </a:t>
            </a:r>
            <a:endParaRPr lang="en-CA" dirty="0"/>
          </a:p>
        </p:txBody>
      </p:sp>
      <p:sp>
        <p:nvSpPr>
          <p:cNvPr id="3" name="Title 2"/>
          <p:cNvSpPr>
            <a:spLocks noGrp="1"/>
          </p:cNvSpPr>
          <p:nvPr>
            <p:ph type="title"/>
          </p:nvPr>
        </p:nvSpPr>
        <p:spPr/>
        <p:txBody>
          <a:bodyPr/>
          <a:lstStyle/>
          <a:p>
            <a:r>
              <a:rPr lang="en-CA" dirty="0" smtClean="0"/>
              <a:t>Poem and Visual #1:  Thematic Link</a:t>
            </a:r>
            <a:endParaRPr lang="en-CA" dirty="0"/>
          </a:p>
        </p:txBody>
      </p:sp>
    </p:spTree>
    <p:extLst>
      <p:ext uri="{BB962C8B-B14F-4D97-AF65-F5344CB8AC3E}">
        <p14:creationId xmlns:p14="http://schemas.microsoft.com/office/powerpoint/2010/main" val="1646310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471" y="1772816"/>
            <a:ext cx="9144000" cy="5184576"/>
          </a:xfrm>
        </p:spPr>
        <p:txBody>
          <a:bodyPr>
            <a:normAutofit fontScale="62500" lnSpcReduction="20000"/>
          </a:bodyPr>
          <a:lstStyle/>
          <a:p>
            <a:r>
              <a:rPr lang="en-CA" dirty="0"/>
              <a:t>Hello, it's me</a:t>
            </a:r>
            <a:br>
              <a:rPr lang="en-CA" dirty="0"/>
            </a:br>
            <a:r>
              <a:rPr lang="en-CA" dirty="0"/>
              <a:t>I was wondering if after all these years you'd like to meet</a:t>
            </a:r>
            <a:br>
              <a:rPr lang="en-CA" dirty="0"/>
            </a:br>
            <a:r>
              <a:rPr lang="en-CA" dirty="0"/>
              <a:t>To go over everything</a:t>
            </a:r>
            <a:br>
              <a:rPr lang="en-CA" dirty="0"/>
            </a:br>
            <a:r>
              <a:rPr lang="en-CA" dirty="0"/>
              <a:t>They say that time's supposed to heal </a:t>
            </a:r>
            <a:r>
              <a:rPr lang="en-CA" dirty="0" err="1"/>
              <a:t>ya</a:t>
            </a:r>
            <a:r>
              <a:rPr lang="en-CA" dirty="0"/>
              <a:t>, but I </a:t>
            </a:r>
            <a:r>
              <a:rPr lang="en-CA" dirty="0" err="1"/>
              <a:t>ain't</a:t>
            </a:r>
            <a:r>
              <a:rPr lang="en-CA" dirty="0"/>
              <a:t> done much healing</a:t>
            </a:r>
            <a:br>
              <a:rPr lang="en-CA" dirty="0"/>
            </a:br>
            <a:r>
              <a:rPr lang="en-CA" dirty="0"/>
              <a:t/>
            </a:r>
            <a:br>
              <a:rPr lang="en-CA" dirty="0"/>
            </a:br>
            <a:r>
              <a:rPr lang="en-CA" dirty="0"/>
              <a:t>Hello, can you hear me?</a:t>
            </a:r>
            <a:br>
              <a:rPr lang="en-CA" dirty="0"/>
            </a:br>
            <a:r>
              <a:rPr lang="en-CA" dirty="0"/>
              <a:t>I'm in California dreaming about who we used to be</a:t>
            </a:r>
            <a:br>
              <a:rPr lang="en-CA" dirty="0"/>
            </a:br>
            <a:r>
              <a:rPr lang="en-CA" dirty="0"/>
              <a:t>When we were younger and free</a:t>
            </a:r>
            <a:br>
              <a:rPr lang="en-CA" dirty="0"/>
            </a:br>
            <a:r>
              <a:rPr lang="en-CA" dirty="0"/>
              <a:t>I've forgotten how it felt before the world fell at our feet</a:t>
            </a:r>
            <a:br>
              <a:rPr lang="en-CA" dirty="0"/>
            </a:br>
            <a:r>
              <a:rPr lang="en-CA" dirty="0"/>
              <a:t/>
            </a:r>
            <a:br>
              <a:rPr lang="en-CA" dirty="0"/>
            </a:br>
            <a:r>
              <a:rPr lang="en-CA" dirty="0"/>
              <a:t>There's such a difference between us</a:t>
            </a:r>
            <a:br>
              <a:rPr lang="en-CA" dirty="0"/>
            </a:br>
            <a:r>
              <a:rPr lang="en-CA" dirty="0"/>
              <a:t>And a million miles</a:t>
            </a:r>
            <a:br>
              <a:rPr lang="en-CA" dirty="0"/>
            </a:br>
            <a:r>
              <a:rPr lang="en-CA" dirty="0"/>
              <a:t/>
            </a:r>
            <a:br>
              <a:rPr lang="en-CA" dirty="0"/>
            </a:br>
            <a:r>
              <a:rPr lang="en-CA" dirty="0"/>
              <a:t>Hello from the other side</a:t>
            </a:r>
            <a:br>
              <a:rPr lang="en-CA" dirty="0"/>
            </a:br>
            <a:r>
              <a:rPr lang="en-CA" dirty="0"/>
              <a:t>I must've called a thousand times</a:t>
            </a:r>
            <a:br>
              <a:rPr lang="en-CA" dirty="0"/>
            </a:br>
            <a:r>
              <a:rPr lang="en-CA" dirty="0"/>
              <a:t>To tell you I'm sorry for everything that I've done</a:t>
            </a:r>
            <a:br>
              <a:rPr lang="en-CA" dirty="0"/>
            </a:br>
            <a:r>
              <a:rPr lang="en-CA" dirty="0"/>
              <a:t>But when I call you never seem to be home</a:t>
            </a:r>
            <a:br>
              <a:rPr lang="en-CA" dirty="0"/>
            </a:br>
            <a:r>
              <a:rPr lang="en-CA" dirty="0"/>
              <a:t/>
            </a:r>
            <a:br>
              <a:rPr lang="en-CA" dirty="0"/>
            </a:br>
            <a:r>
              <a:rPr lang="en-CA" dirty="0"/>
              <a:t>Hello from the outside</a:t>
            </a:r>
            <a:br>
              <a:rPr lang="en-CA" dirty="0"/>
            </a:br>
            <a:r>
              <a:rPr lang="en-CA" dirty="0"/>
              <a:t>At least I can say that I've tried</a:t>
            </a:r>
            <a:br>
              <a:rPr lang="en-CA" dirty="0"/>
            </a:br>
            <a:r>
              <a:rPr lang="en-CA" dirty="0"/>
              <a:t>To tell you I'm sorry for breaking your heart</a:t>
            </a:r>
            <a:br>
              <a:rPr lang="en-CA" dirty="0"/>
            </a:br>
            <a:r>
              <a:rPr lang="en-CA" dirty="0"/>
              <a:t>But it don't matter, it clearly doesn't tear you apart</a:t>
            </a:r>
            <a:br>
              <a:rPr lang="en-CA" dirty="0"/>
            </a:br>
            <a:r>
              <a:rPr lang="en-CA" dirty="0"/>
              <a:t>Anymore</a:t>
            </a:r>
            <a:br>
              <a:rPr lang="en-CA" dirty="0"/>
            </a:br>
            <a:r>
              <a:rPr lang="en-CA" dirty="0"/>
              <a:t/>
            </a:r>
            <a:br>
              <a:rPr lang="en-CA" dirty="0"/>
            </a:br>
            <a:r>
              <a:rPr lang="en-CA" dirty="0"/>
              <a:t>Hello, how are you?</a:t>
            </a:r>
            <a:br>
              <a:rPr lang="en-CA" dirty="0"/>
            </a:br>
            <a:r>
              <a:rPr lang="en-CA" dirty="0"/>
              <a:t>It's so typical of me to talk about myself, I'm sorry</a:t>
            </a:r>
            <a:br>
              <a:rPr lang="en-CA" dirty="0"/>
            </a:br>
            <a:r>
              <a:rPr lang="en-CA" dirty="0"/>
              <a:t>I hope that you're well</a:t>
            </a:r>
            <a:br>
              <a:rPr lang="en-CA" dirty="0"/>
            </a:br>
            <a:r>
              <a:rPr lang="en-CA" dirty="0"/>
              <a:t>Did you ever make it out of that town where nothing ever happened?</a:t>
            </a:r>
            <a:br>
              <a:rPr lang="en-CA" dirty="0"/>
            </a:br>
            <a:r>
              <a:rPr lang="en-CA" dirty="0"/>
              <a:t/>
            </a:r>
            <a:br>
              <a:rPr lang="en-CA" dirty="0"/>
            </a:br>
            <a:r>
              <a:rPr lang="en-CA" dirty="0"/>
              <a:t>It's no secret that the both of us</a:t>
            </a:r>
            <a:br>
              <a:rPr lang="en-CA" dirty="0"/>
            </a:br>
            <a:r>
              <a:rPr lang="en-CA" dirty="0"/>
              <a:t>Are running out of time</a:t>
            </a:r>
            <a:br>
              <a:rPr lang="en-CA" dirty="0"/>
            </a:br>
            <a:endParaRPr lang="en-CA" dirty="0"/>
          </a:p>
        </p:txBody>
      </p:sp>
      <p:sp>
        <p:nvSpPr>
          <p:cNvPr id="3" name="Title 2"/>
          <p:cNvSpPr>
            <a:spLocks noGrp="1"/>
          </p:cNvSpPr>
          <p:nvPr>
            <p:ph type="title"/>
          </p:nvPr>
        </p:nvSpPr>
        <p:spPr/>
        <p:txBody>
          <a:bodyPr/>
          <a:lstStyle/>
          <a:p>
            <a:r>
              <a:rPr lang="en-CA" dirty="0" smtClean="0"/>
              <a:t>Poem #1: Hello by Adele</a:t>
            </a:r>
            <a:endParaRPr lang="en-CA" dirty="0"/>
          </a:p>
        </p:txBody>
      </p:sp>
    </p:spTree>
    <p:extLst>
      <p:ext uri="{BB962C8B-B14F-4D97-AF65-F5344CB8AC3E}">
        <p14:creationId xmlns:p14="http://schemas.microsoft.com/office/powerpoint/2010/main" val="1829413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70000" lnSpcReduction="20000"/>
          </a:bodyPr>
          <a:lstStyle/>
          <a:p>
            <a:r>
              <a:rPr lang="en-CA" dirty="0"/>
              <a:t/>
            </a:r>
            <a:br>
              <a:rPr lang="en-CA" dirty="0"/>
            </a:br>
            <a:r>
              <a:rPr lang="en-CA" dirty="0"/>
              <a:t>So hello from the other side</a:t>
            </a:r>
            <a:br>
              <a:rPr lang="en-CA" dirty="0"/>
            </a:br>
            <a:r>
              <a:rPr lang="en-CA" dirty="0"/>
              <a:t>I must've called a thousand times</a:t>
            </a:r>
            <a:br>
              <a:rPr lang="en-CA" dirty="0"/>
            </a:br>
            <a:r>
              <a:rPr lang="en-CA" dirty="0"/>
              <a:t>To tell you I'm sorry for everything that I've done</a:t>
            </a:r>
            <a:br>
              <a:rPr lang="en-CA" dirty="0"/>
            </a:br>
            <a:r>
              <a:rPr lang="en-CA" dirty="0"/>
              <a:t>But when I call you never seem to be home</a:t>
            </a:r>
            <a:br>
              <a:rPr lang="en-CA" dirty="0"/>
            </a:br>
            <a:r>
              <a:rPr lang="en-CA" dirty="0"/>
              <a:t/>
            </a:r>
            <a:br>
              <a:rPr lang="en-CA" dirty="0"/>
            </a:br>
            <a:r>
              <a:rPr lang="en-CA" dirty="0"/>
              <a:t>Hello from the outside</a:t>
            </a:r>
            <a:br>
              <a:rPr lang="en-CA" dirty="0"/>
            </a:br>
            <a:r>
              <a:rPr lang="en-CA" dirty="0"/>
              <a:t>At least I can say that I've tried</a:t>
            </a:r>
            <a:br>
              <a:rPr lang="en-CA" dirty="0"/>
            </a:br>
            <a:r>
              <a:rPr lang="en-CA" dirty="0"/>
              <a:t>To tell you I'm sorry for breaking your heart</a:t>
            </a:r>
            <a:br>
              <a:rPr lang="en-CA" dirty="0"/>
            </a:br>
            <a:r>
              <a:rPr lang="en-CA" dirty="0"/>
              <a:t>But it don't matter, it clearly doesn't tear you apart</a:t>
            </a:r>
            <a:br>
              <a:rPr lang="en-CA" dirty="0"/>
            </a:br>
            <a:r>
              <a:rPr lang="en-CA" dirty="0"/>
              <a:t/>
            </a:r>
            <a:br>
              <a:rPr lang="en-CA" dirty="0"/>
            </a:br>
            <a:r>
              <a:rPr lang="en-CA" dirty="0"/>
              <a:t/>
            </a:r>
            <a:br>
              <a:rPr lang="en-CA" dirty="0"/>
            </a:br>
            <a:r>
              <a:rPr lang="en-CA" dirty="0"/>
              <a:t>Hello from the other side</a:t>
            </a:r>
            <a:br>
              <a:rPr lang="en-CA" dirty="0"/>
            </a:br>
            <a:r>
              <a:rPr lang="en-CA" dirty="0"/>
              <a:t>I must've called a thousand times</a:t>
            </a:r>
            <a:br>
              <a:rPr lang="en-CA" dirty="0"/>
            </a:br>
            <a:r>
              <a:rPr lang="en-CA" dirty="0"/>
              <a:t>To tell you I'm sorry for everything that I've done</a:t>
            </a:r>
            <a:br>
              <a:rPr lang="en-CA" dirty="0"/>
            </a:br>
            <a:r>
              <a:rPr lang="en-CA" dirty="0"/>
              <a:t>But when I call you never seem to be home</a:t>
            </a:r>
            <a:br>
              <a:rPr lang="en-CA" dirty="0"/>
            </a:br>
            <a:r>
              <a:rPr lang="en-CA" dirty="0"/>
              <a:t/>
            </a:r>
            <a:br>
              <a:rPr lang="en-CA" dirty="0"/>
            </a:br>
            <a:r>
              <a:rPr lang="en-CA" dirty="0"/>
              <a:t>Hello from the outside</a:t>
            </a:r>
            <a:br>
              <a:rPr lang="en-CA" dirty="0"/>
            </a:br>
            <a:r>
              <a:rPr lang="en-CA" dirty="0"/>
              <a:t>At least I can say that I've tried</a:t>
            </a:r>
            <a:br>
              <a:rPr lang="en-CA" dirty="0"/>
            </a:br>
            <a:r>
              <a:rPr lang="en-CA" dirty="0"/>
              <a:t>To tell you I'm sorry for breaking your heart</a:t>
            </a:r>
            <a:br>
              <a:rPr lang="en-CA" dirty="0"/>
            </a:br>
            <a:r>
              <a:rPr lang="en-CA" dirty="0"/>
              <a:t>But it don't matter, it clearly doesn't tear you apart</a:t>
            </a:r>
            <a:br>
              <a:rPr lang="en-CA" dirty="0"/>
            </a:br>
            <a:r>
              <a:rPr lang="en-CA" dirty="0"/>
              <a:t>Anymore</a:t>
            </a:r>
          </a:p>
        </p:txBody>
      </p:sp>
      <p:sp>
        <p:nvSpPr>
          <p:cNvPr id="3" name="Title 2"/>
          <p:cNvSpPr>
            <a:spLocks noGrp="1"/>
          </p:cNvSpPr>
          <p:nvPr>
            <p:ph type="title"/>
          </p:nvPr>
        </p:nvSpPr>
        <p:spPr/>
        <p:txBody>
          <a:bodyPr/>
          <a:lstStyle/>
          <a:p>
            <a:r>
              <a:rPr lang="en-CA" dirty="0" smtClean="0"/>
              <a:t>Poem text continued…</a:t>
            </a:r>
            <a:endParaRPr lang="en-CA" dirty="0"/>
          </a:p>
        </p:txBody>
      </p:sp>
    </p:spTree>
    <p:extLst>
      <p:ext uri="{BB962C8B-B14F-4D97-AF65-F5344CB8AC3E}">
        <p14:creationId xmlns:p14="http://schemas.microsoft.com/office/powerpoint/2010/main" val="137402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1844824"/>
            <a:ext cx="9144000" cy="5013176"/>
          </a:xfrm>
        </p:spPr>
        <p:txBody>
          <a:bodyPr/>
          <a:lstStyle/>
          <a:p>
            <a:pPr algn="l"/>
            <a:r>
              <a:rPr lang="en-CA" dirty="0" smtClean="0"/>
              <a:t>Poem Type: Ballad</a:t>
            </a:r>
          </a:p>
          <a:p>
            <a:pPr algn="l"/>
            <a:endParaRPr lang="en-CA" dirty="0"/>
          </a:p>
          <a:p>
            <a:pPr algn="l"/>
            <a:r>
              <a:rPr lang="en-CA" dirty="0" smtClean="0"/>
              <a:t>Poetic Element #1: </a:t>
            </a:r>
          </a:p>
          <a:p>
            <a:pPr algn="l"/>
            <a:r>
              <a:rPr lang="en-CA" dirty="0" smtClean="0"/>
              <a:t>One of the key poetic elements in this poem is the use of </a:t>
            </a:r>
            <a:r>
              <a:rPr lang="en-CA" u="sng" dirty="0" smtClean="0"/>
              <a:t>apostrophe</a:t>
            </a:r>
            <a:r>
              <a:rPr lang="en-CA" dirty="0" smtClean="0"/>
              <a:t>. Throughout the text, the speaker is  calling out to their long lost love trying to apologize for the wrongs she has done in their past relationship. She says that she called “to tell [him she’s] sorry for breaking his heart”. Sadly, he does not respond as shown in the line “when I call you you never seem to be home.” It is obvious that he is avoiding her calls, and as such this use of apostrophe creates a very haunting impression on the audience. </a:t>
            </a:r>
          </a:p>
          <a:p>
            <a:pPr algn="l"/>
            <a:r>
              <a:rPr lang="en-CA" dirty="0" smtClean="0"/>
              <a:t>Poetic Element #2: </a:t>
            </a:r>
          </a:p>
          <a:p>
            <a:pPr algn="l"/>
            <a:r>
              <a:rPr lang="en-CA" dirty="0" smtClean="0"/>
              <a:t>Another key poetic element used in this poem is </a:t>
            </a:r>
            <a:r>
              <a:rPr lang="en-CA" u="sng" dirty="0" smtClean="0"/>
              <a:t>metaphor</a:t>
            </a:r>
            <a:r>
              <a:rPr lang="en-CA" dirty="0" smtClean="0"/>
              <a:t>. This is shown in the line “when the world fell at our feet”. Here, Adele is using figurative language to show how, as the relationship broke apart, it seemed as if the world as she knew it fell apart as well. </a:t>
            </a:r>
            <a:endParaRPr lang="en-CA" dirty="0"/>
          </a:p>
        </p:txBody>
      </p:sp>
      <p:sp>
        <p:nvSpPr>
          <p:cNvPr id="3" name="Title 2"/>
          <p:cNvSpPr>
            <a:spLocks noGrp="1"/>
          </p:cNvSpPr>
          <p:nvPr>
            <p:ph type="title"/>
          </p:nvPr>
        </p:nvSpPr>
        <p:spPr/>
        <p:txBody>
          <a:bodyPr/>
          <a:lstStyle/>
          <a:p>
            <a:r>
              <a:rPr lang="en-CA" dirty="0" smtClean="0"/>
              <a:t>Poem #1: Analysis</a:t>
            </a:r>
            <a:endParaRPr lang="en-CA" dirty="0"/>
          </a:p>
        </p:txBody>
      </p:sp>
    </p:spTree>
    <p:extLst>
      <p:ext uri="{BB962C8B-B14F-4D97-AF65-F5344CB8AC3E}">
        <p14:creationId xmlns:p14="http://schemas.microsoft.com/office/powerpoint/2010/main" val="4025840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23528" y="1988840"/>
            <a:ext cx="8229600" cy="4075176"/>
          </a:xfrm>
        </p:spPr>
        <p:txBody>
          <a:bodyPr/>
          <a:lstStyle/>
          <a:p>
            <a:pPr algn="l"/>
            <a:r>
              <a:rPr lang="en-CA" dirty="0" smtClean="0"/>
              <a:t>Mood:</a:t>
            </a:r>
          </a:p>
          <a:p>
            <a:pPr algn="l"/>
            <a:r>
              <a:rPr lang="en-CA" dirty="0" smtClean="0"/>
              <a:t>The mood created in this poem can be considered desolate or melancholic. Throughout the poem there is a sense of dismal emptiness and regret experienced by the speaker to which the audience responds. The audience can not help but feel a sense of melancholy towards the speaker’s situation, especially when she comments that “she hasn’t done much healing”, even though time has passed. She appears broken hearted, and this is made worse by the fact that she doesn’t get to actually “tell you [him] I’m sorry” for having hurt the other individual.   </a:t>
            </a:r>
            <a:endParaRPr lang="en-CA" dirty="0"/>
          </a:p>
        </p:txBody>
      </p:sp>
      <p:sp>
        <p:nvSpPr>
          <p:cNvPr id="3" name="Title 2"/>
          <p:cNvSpPr>
            <a:spLocks noGrp="1"/>
          </p:cNvSpPr>
          <p:nvPr>
            <p:ph type="title"/>
          </p:nvPr>
        </p:nvSpPr>
        <p:spPr>
          <a:xfrm>
            <a:off x="2627784" y="980728"/>
            <a:ext cx="4248472" cy="701040"/>
          </a:xfrm>
        </p:spPr>
        <p:txBody>
          <a:bodyPr/>
          <a:lstStyle/>
          <a:p>
            <a:r>
              <a:rPr lang="en-CA" dirty="0" smtClean="0"/>
              <a:t>Poem #1: Analysis continued…</a:t>
            </a:r>
            <a:endParaRPr lang="en-CA" dirty="0"/>
          </a:p>
        </p:txBody>
      </p:sp>
    </p:spTree>
    <p:extLst>
      <p:ext uri="{BB962C8B-B14F-4D97-AF65-F5344CB8AC3E}">
        <p14:creationId xmlns:p14="http://schemas.microsoft.com/office/powerpoint/2010/main" val="134372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r>
              <a:rPr lang="en-CA" dirty="0" smtClean="0"/>
              <a:t>Effective Imagery: </a:t>
            </a:r>
          </a:p>
          <a:p>
            <a:pPr algn="l"/>
            <a:r>
              <a:rPr lang="en-CA" dirty="0" smtClean="0"/>
              <a:t>One image from the poem that is particularly effective in this poem is when it states, “there’s such a difference between us/and a million miles”. This image uses a hyperbole to exaggerate the distance between the ex-lovers. The audience knows that there can not logically be a “million miles” between the lovers, but it acts as a symbol to reveal how disconnected their relationship has become. The audience can visually picture what a great distance a million miles actually is, and as such not only their physical distance, but emotional distance is emphasized. This symbol additionally contributes to why the mood becomes so melancholic for the audience because one begins to feel sympathetic towards her situation. </a:t>
            </a:r>
            <a:endParaRPr lang="en-CA" dirty="0"/>
          </a:p>
        </p:txBody>
      </p:sp>
      <p:sp>
        <p:nvSpPr>
          <p:cNvPr id="3" name="Title 2"/>
          <p:cNvSpPr>
            <a:spLocks noGrp="1"/>
          </p:cNvSpPr>
          <p:nvPr>
            <p:ph type="title"/>
          </p:nvPr>
        </p:nvSpPr>
        <p:spPr/>
        <p:txBody>
          <a:bodyPr/>
          <a:lstStyle/>
          <a:p>
            <a:r>
              <a:rPr lang="en-CA" dirty="0" smtClean="0"/>
              <a:t>Poem #1: Analysis</a:t>
            </a:r>
            <a:endParaRPr lang="en-CA" dirty="0"/>
          </a:p>
        </p:txBody>
      </p:sp>
    </p:spTree>
    <p:extLst>
      <p:ext uri="{BB962C8B-B14F-4D97-AF65-F5344CB8AC3E}">
        <p14:creationId xmlns:p14="http://schemas.microsoft.com/office/powerpoint/2010/main" val="3151913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Visual #1: Analysis</a:t>
            </a:r>
            <a:endParaRPr lang="en-CA" dirty="0"/>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478192" y="2615774"/>
            <a:ext cx="6331632" cy="4221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951536"/>
            <a:ext cx="6624736" cy="4907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4942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2020824"/>
            <a:ext cx="9144000" cy="4576528"/>
          </a:xfrm>
        </p:spPr>
        <p:txBody>
          <a:bodyPr/>
          <a:lstStyle/>
          <a:p>
            <a:pPr algn="l"/>
            <a:r>
              <a:rPr lang="en-CA" dirty="0" smtClean="0"/>
              <a:t>Type of Visual: Sketched Drawing </a:t>
            </a:r>
          </a:p>
          <a:p>
            <a:pPr algn="l"/>
            <a:endParaRPr lang="en-CA" dirty="0"/>
          </a:p>
          <a:p>
            <a:pPr algn="l"/>
            <a:r>
              <a:rPr lang="en-CA" dirty="0" smtClean="0"/>
              <a:t>Visual Element #1:</a:t>
            </a:r>
          </a:p>
          <a:p>
            <a:pPr algn="l"/>
            <a:r>
              <a:rPr lang="en-CA" dirty="0" smtClean="0"/>
              <a:t>One key visual element used in this visual is </a:t>
            </a:r>
            <a:r>
              <a:rPr lang="en-CA" u="sng" dirty="0" smtClean="0"/>
              <a:t>balance</a:t>
            </a:r>
            <a:r>
              <a:rPr lang="en-CA" dirty="0" smtClean="0"/>
              <a:t>. Here, balance is shown as the female and male are positioned so that each figure takes up approximately one half of the visual. They both have their back to the wall separating them, and by creating this balance, the artist is able to show the audience how they are equally feeling the pain in their relationship. </a:t>
            </a:r>
            <a:endParaRPr lang="en-CA" u="sng" dirty="0"/>
          </a:p>
          <a:p>
            <a:pPr algn="l"/>
            <a:endParaRPr lang="en-CA" dirty="0" smtClean="0"/>
          </a:p>
          <a:p>
            <a:pPr algn="l"/>
            <a:r>
              <a:rPr lang="en-CA" dirty="0" smtClean="0"/>
              <a:t>Visual Element #2:</a:t>
            </a:r>
          </a:p>
          <a:p>
            <a:pPr algn="l"/>
            <a:r>
              <a:rPr lang="en-CA" dirty="0" smtClean="0"/>
              <a:t>A second visual element used in this visual is line. Due to their sloped/arched shoulders and their hanging heads these figures appear to be weighted down by some emotional stress that has been caused in their relationship. </a:t>
            </a:r>
            <a:endParaRPr lang="en-CA" dirty="0"/>
          </a:p>
        </p:txBody>
      </p:sp>
      <p:sp>
        <p:nvSpPr>
          <p:cNvPr id="3" name="Title 2"/>
          <p:cNvSpPr>
            <a:spLocks noGrp="1"/>
          </p:cNvSpPr>
          <p:nvPr>
            <p:ph type="title"/>
          </p:nvPr>
        </p:nvSpPr>
        <p:spPr/>
        <p:txBody>
          <a:bodyPr/>
          <a:lstStyle/>
          <a:p>
            <a:endParaRPr lang="en-CA"/>
          </a:p>
        </p:txBody>
      </p:sp>
    </p:spTree>
    <p:extLst>
      <p:ext uri="{BB962C8B-B14F-4D97-AF65-F5344CB8AC3E}">
        <p14:creationId xmlns:p14="http://schemas.microsoft.com/office/powerpoint/2010/main" val="1932266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r>
              <a:rPr lang="en-CA" dirty="0" smtClean="0"/>
              <a:t>Suggested Title: “Suffering in Silence” </a:t>
            </a:r>
          </a:p>
          <a:p>
            <a:pPr algn="l"/>
            <a:endParaRPr lang="en-CA" dirty="0"/>
          </a:p>
          <a:p>
            <a:pPr algn="l"/>
            <a:r>
              <a:rPr lang="en-CA" dirty="0" smtClean="0"/>
              <a:t>An appropriate title for this visual is “Suffering in Silence”. This title is fitting because both of the figures are isolated on their respective sides of the wall, and they are obviously not engaging with each other, or with anyone else for that matter in order to share their pain. This title is also deemed appropriate because of their forlorn facial expressions (i.e. frowning) and their burdened/heavy body language (i.e. slouched with heads hung low). </a:t>
            </a:r>
          </a:p>
          <a:p>
            <a:pPr algn="l"/>
            <a:endParaRPr lang="en-CA" dirty="0" smtClean="0"/>
          </a:p>
          <a:p>
            <a:pPr algn="l"/>
            <a:endParaRPr lang="en-CA" dirty="0"/>
          </a:p>
        </p:txBody>
      </p:sp>
      <p:sp>
        <p:nvSpPr>
          <p:cNvPr id="3" name="Title 2"/>
          <p:cNvSpPr>
            <a:spLocks noGrp="1"/>
          </p:cNvSpPr>
          <p:nvPr>
            <p:ph type="title"/>
          </p:nvPr>
        </p:nvSpPr>
        <p:spPr/>
        <p:txBody>
          <a:bodyPr/>
          <a:lstStyle/>
          <a:p>
            <a:r>
              <a:rPr lang="en-CA" dirty="0" smtClean="0"/>
              <a:t>Visual #1: Analysis</a:t>
            </a:r>
            <a:endParaRPr lang="en-CA" dirty="0"/>
          </a:p>
        </p:txBody>
      </p:sp>
    </p:spTree>
    <p:extLst>
      <p:ext uri="{BB962C8B-B14F-4D97-AF65-F5344CB8AC3E}">
        <p14:creationId xmlns:p14="http://schemas.microsoft.com/office/powerpoint/2010/main" val="26071665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63</TotalTime>
  <Words>697</Words>
  <Application>Microsoft Office PowerPoint</Application>
  <PresentationFormat>On-screen Show (4:3)</PresentationFormat>
  <Paragraphs>33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BlackTie</vt:lpstr>
      <vt:lpstr>Poetry and Visual Analysis</vt:lpstr>
      <vt:lpstr>Poem #1: Hello by Adele</vt:lpstr>
      <vt:lpstr>Poem text continued…</vt:lpstr>
      <vt:lpstr>Poem #1: Analysis</vt:lpstr>
      <vt:lpstr>Poem #1: Analysis continued…</vt:lpstr>
      <vt:lpstr>Poem #1: Analysis</vt:lpstr>
      <vt:lpstr>Visual #1: Analysis</vt:lpstr>
      <vt:lpstr>PowerPoint Presentation</vt:lpstr>
      <vt:lpstr>Visual #1: Analysis</vt:lpstr>
      <vt:lpstr>Poem and Visual #1:  Thematic Link</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Poetry and Visual Analysis</dc:title>
  <dc:creator>Jacinta Rose</dc:creator>
  <cp:lastModifiedBy>Jacinta Rose</cp:lastModifiedBy>
  <cp:revision>13</cp:revision>
  <dcterms:created xsi:type="dcterms:W3CDTF">2015-11-11T00:19:17Z</dcterms:created>
  <dcterms:modified xsi:type="dcterms:W3CDTF">2015-11-11T01:26:24Z</dcterms:modified>
</cp:coreProperties>
</file>